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3" r:id="rId2"/>
    <p:sldId id="298" r:id="rId3"/>
    <p:sldId id="321" r:id="rId4"/>
    <p:sldId id="323" r:id="rId5"/>
    <p:sldId id="331" r:id="rId6"/>
    <p:sldId id="332" r:id="rId7"/>
    <p:sldId id="333" r:id="rId8"/>
    <p:sldId id="337" r:id="rId9"/>
    <p:sldId id="328" r:id="rId10"/>
    <p:sldId id="329" r:id="rId11"/>
    <p:sldId id="330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26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3A7"/>
    <a:srgbClr val="21B5A2"/>
    <a:srgbClr val="CCFFCC"/>
    <a:srgbClr val="003300"/>
    <a:srgbClr val="CCFFFF"/>
    <a:srgbClr val="188E77"/>
    <a:srgbClr val="669900"/>
    <a:srgbClr val="00CCFF"/>
    <a:srgbClr val="DDDDDD"/>
    <a:srgbClr val="0B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07"/>
  </p:normalViewPr>
  <p:slideViewPr>
    <p:cSldViewPr snapToGrid="0" snapToObjects="1">
      <p:cViewPr varScale="1">
        <p:scale>
          <a:sx n="105" d="100"/>
          <a:sy n="105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2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13DC-7FFB-4A13-A339-A5B4B4EAC81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54AA-EADD-40D9-96E1-B74A1838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54AA-EADD-40D9-96E1-B74A18387A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95EE2-783B-EC41-8208-7F0C77E7FF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2505" y="2282271"/>
            <a:ext cx="8159496" cy="27028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გეგმური ამბულატორიული სერვისების განვითარების მიმართულებები</a:t>
            </a:r>
            <a: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27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2020 </a:t>
            </a:r>
            <a:r>
              <a:rPr lang="ka-GE" sz="27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წლის 30 აპრილი </a:t>
            </a:r>
            <a:endParaRPr lang="en-US" sz="2700" b="1" dirty="0">
              <a:solidFill>
                <a:srgbClr val="2E5047"/>
              </a:solidFill>
              <a:latin typeface="BPG Banner ExtraSquare Caps" panose="020605040202020602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8" y="573770"/>
            <a:ext cx="3864930" cy="1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890"/>
          </a:xfrm>
        </p:spPr>
        <p:txBody>
          <a:bodyPr>
            <a:noAutofit/>
          </a:bodyPr>
          <a:lstStyle/>
          <a:p>
            <a:pPr marL="0" indent="0" algn="ctr"/>
            <a:r>
              <a:rPr lang="ka-GE" sz="3200" dirty="0"/>
              <a:t>იძულებით გადაადგილებულ პირთა საოჯახო მედიცინის ცენტრები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60578"/>
              </p:ext>
            </p:extLst>
          </p:nvPr>
        </p:nvGraphicFramePr>
        <p:xfrm>
          <a:off x="902208" y="2328148"/>
          <a:ext cx="1051560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"ზაურ ხუბუტიას სახელობის დევნილთა საოჯახო მედიცინის ცენტრი "დიოსკურია"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 smtClean="0">
                          <a:effectLst/>
                        </a:rPr>
                        <a:t>გლდანი </a:t>
                      </a:r>
                      <a:r>
                        <a:rPr lang="ka-GE" sz="1600" u="none" strike="noStrike" dirty="0">
                          <a:effectLst/>
                        </a:rPr>
                        <a:t>ილორის ქ.№14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3,94</a:t>
                      </a:r>
                      <a:r>
                        <a:rPr lang="ka-GE" sz="1600" u="none" strike="noStrike" dirty="0" smtClean="0">
                          <a:effectLst/>
                        </a:rPr>
                        <a:t>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ცხუმი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წყნეთის "გ" ზონა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1,79</a:t>
                      </a:r>
                      <a:r>
                        <a:rPr lang="ka-GE" sz="1600" u="none" strike="noStrike" dirty="0" smtClean="0">
                          <a:effectLst/>
                        </a:rPr>
                        <a:t>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ვარკეთილი, კალოუბნის 16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8,</a:t>
                      </a:r>
                      <a:r>
                        <a:rPr lang="ka-GE" sz="1600" u="none" strike="noStrike" dirty="0" smtClean="0">
                          <a:effectLst/>
                        </a:rPr>
                        <a:t>836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„საოჯახო მედიცინის ცენტრი - აფხაზეთი“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ლაღიძის №8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5,329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- ბიჭვინთა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ქუთაისი, ტოლბუხინის ქ. </a:t>
                      </a:r>
                      <a:r>
                        <a:rPr lang="en-US" sz="1600" u="none" strike="noStrike" dirty="0">
                          <a:effectLst/>
                        </a:rPr>
                        <a:t>N15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5,</a:t>
                      </a:r>
                      <a:r>
                        <a:rPr lang="ka-GE" sz="1600" u="none" strike="noStrike" dirty="0" smtClean="0">
                          <a:effectLst/>
                        </a:rPr>
                        <a:t>5</a:t>
                      </a:r>
                      <a:r>
                        <a:rPr lang="en-US" sz="1600" u="none" strike="noStrike" dirty="0" smtClean="0">
                          <a:effectLst/>
                        </a:rPr>
                        <a:t>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4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1057099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განსახილველი საკითხი - პროგრამაში მონაწილეობისთვის რეკომენდაციები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20252"/>
              </p:ext>
            </p:extLst>
          </p:nvPr>
        </p:nvGraphicFramePr>
        <p:xfrm>
          <a:off x="438912" y="1837258"/>
          <a:ext cx="11633819" cy="398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ქალაქი/ მუნიციპალი-ტეტი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"თბ.  №24   ბავშვთა პოლიკლინიკა"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ლიბანის №1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8,84</a:t>
                      </a:r>
                      <a:r>
                        <a:rPr lang="ka-GE" sz="1400" u="none" strike="noStrike" dirty="0" smtClean="0">
                          <a:effectLst/>
                        </a:rPr>
                        <a:t>5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დიაგნოსტიკური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ზაჰესი, კასკადის ქუჩა </a:t>
                      </a:r>
                      <a:r>
                        <a:rPr lang="en-US" sz="1400" u="none" strike="noStrike" dirty="0">
                          <a:effectLst/>
                        </a:rPr>
                        <a:t>N41-</a:t>
                      </a:r>
                      <a:r>
                        <a:rPr lang="ka-GE" sz="1400" u="none" strike="noStrike" dirty="0">
                          <a:effectLst/>
                        </a:rPr>
                        <a:t>ის მიმდებარე.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2,052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ისანი-სამგორი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 მოზრდილთა 25-ე პოლიკლინიკა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 ჭიჭინაძის</a:t>
                      </a:r>
                      <a:r>
                        <a:rPr lang="en-US" sz="1400" u="none" strike="noStrike" dirty="0">
                          <a:effectLst/>
                        </a:rPr>
                        <a:t>N11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8,90</a:t>
                      </a:r>
                      <a:r>
                        <a:rPr lang="ka-GE" sz="1400" u="none" strike="noStrike" dirty="0" smtClean="0">
                          <a:effectLst/>
                        </a:rPr>
                        <a:t>8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ისანი-სამგორი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ლილოს სამედიცინო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 smtClean="0">
                          <a:effectLst/>
                        </a:rPr>
                        <a:t>თბილისი</a:t>
                      </a:r>
                      <a:r>
                        <a:rPr lang="ka-GE" sz="1400" u="none" strike="noStrike" dirty="0">
                          <a:effectLst/>
                        </a:rPr>
                        <a:t>, ლილოს დასახლება; ფრანგულიანის ქ. </a:t>
                      </a:r>
                      <a:r>
                        <a:rPr lang="en-US" sz="1400" u="none" strike="noStrike" dirty="0">
                          <a:effectLst/>
                        </a:rPr>
                        <a:t>N19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7,053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18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solidFill>
                            <a:schemeClr val="tx1"/>
                          </a:solidFill>
                          <a:effectLst/>
                        </a:rPr>
                        <a:t>ძველი თბილისი</a:t>
                      </a:r>
                      <a:endParaRPr lang="ka-GE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შპს უნიკა</a:t>
                      </a:r>
                      <a:endParaRPr lang="ka-G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</a:t>
                      </a:r>
                      <a:r>
                        <a:rPr lang="ka-GE" sz="1400" u="none" strike="noStrike" dirty="0" smtClean="0">
                          <a:effectLst/>
                        </a:rPr>
                        <a:t>, ვ.გორგასალის </a:t>
                      </a:r>
                      <a:r>
                        <a:rPr lang="ka-GE" sz="1400" u="none" strike="noStrike" dirty="0">
                          <a:effectLst/>
                        </a:rPr>
                        <a:t>ქ </a:t>
                      </a:r>
                      <a:r>
                        <a:rPr lang="en-US" sz="1400" u="none" strike="noStrike" dirty="0">
                          <a:effectLst/>
                        </a:rPr>
                        <a:t>N8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5,1</a:t>
                      </a:r>
                      <a:r>
                        <a:rPr lang="ka-GE" sz="1400" u="none" strike="noStrike" dirty="0" smtClean="0">
                          <a:effectLst/>
                        </a:rPr>
                        <a:t>4</a:t>
                      </a:r>
                      <a:r>
                        <a:rPr lang="en-US" sz="1400" u="none" strike="noStrike" dirty="0" smtClean="0">
                          <a:effectLst/>
                        </a:rPr>
                        <a:t>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შპს "მკურნალი+"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ვარკეთილი 3, მ/რ 1, კორპ. 16ა.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4,072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ძველი თბილისი</a:t>
                      </a:r>
                      <a:endParaRPr lang="ka-G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შპს "ჯანმრთელობა"</a:t>
                      </a:r>
                      <a:endParaRPr lang="ka-G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ფონიჭალა №3, მე-20 კორ.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</a:rPr>
                        <a:t>3,297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ბათუმი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მახინჯაურის მრავალპროფილიანი პოლიკლინიკა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ქ. ბათუმი, თამარ  მეფის გამზირი, შესახვევი </a:t>
                      </a:r>
                      <a:r>
                        <a:rPr lang="en-US" sz="1400" u="none" strike="noStrike" dirty="0">
                          <a:effectLst/>
                        </a:rPr>
                        <a:t>III, N17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</a:rPr>
                        <a:t>    6,412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815" y="1387314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გეოგრაფიული </a:t>
            </a:r>
            <a:r>
              <a:rPr lang="ka-GE" sz="2000" b="1" dirty="0" smtClean="0">
                <a:solidFill>
                  <a:srgbClr val="003300"/>
                </a:solidFill>
                <a:latin typeface="Sylfaen" panose="010A0502050306030303" pitchFamily="18" charset="0"/>
              </a:rPr>
              <a:t>ხელმისაწვდომობა</a:t>
            </a:r>
            <a:endParaRPr lang="en-US" sz="2000" b="1" dirty="0">
              <a:solidFill>
                <a:srgbClr val="0033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3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დადგენილების ამოქმედებამდე ორ </a:t>
            </a:r>
            <a:r>
              <a:rPr lang="ka-GE" sz="3200" b="1" dirty="0"/>
              <a:t>ლოკაციაზე არსებული </a:t>
            </a:r>
            <a:r>
              <a:rPr lang="ka-GE" sz="3200" b="1" dirty="0" smtClean="0"/>
              <a:t>დაწესებულებები</a:t>
            </a:r>
            <a:endParaRPr lang="ka-GE" sz="20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3529"/>
              </p:ext>
            </p:extLst>
          </p:nvPr>
        </p:nvGraphicFramePr>
        <p:xfrm>
          <a:off x="718930" y="1920114"/>
          <a:ext cx="10515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ბ. პაიჭაძის ქ. </a:t>
                      </a:r>
                      <a:r>
                        <a:rPr lang="en-US" sz="1600" u="none" strike="noStrike" dirty="0">
                          <a:effectLst/>
                        </a:rPr>
                        <a:t>N1 (</a:t>
                      </a:r>
                      <a:r>
                        <a:rPr lang="ka-GE" sz="1600" u="none" strike="noStrike" dirty="0">
                          <a:effectLst/>
                        </a:rPr>
                        <a:t>დ/მ </a:t>
                      </a:r>
                      <a:r>
                        <a:rPr lang="en-US" sz="1600" u="none" strike="noStrike" dirty="0">
                          <a:effectLst/>
                        </a:rPr>
                        <a:t>VI </a:t>
                      </a:r>
                      <a:r>
                        <a:rPr lang="ka-GE" sz="1600" u="none" strike="noStrike" dirty="0">
                          <a:effectLst/>
                        </a:rPr>
                        <a:t>კვ)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11,994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ზ. ჭავჭავაძის ქ. </a:t>
                      </a:r>
                      <a:r>
                        <a:rPr lang="en-US" sz="1600" u="none" strike="noStrike" dirty="0">
                          <a:effectLst/>
                        </a:rPr>
                        <a:t>N7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6,356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ბოგდან ხმელნიცკის №153ა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10,886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ნავთლუღის ქ. №11-13 </a:t>
                      </a:r>
                      <a:r>
                        <a:rPr lang="ka-GE" sz="1600" u="none" strike="noStrike" dirty="0" smtClean="0">
                          <a:effectLst/>
                        </a:rPr>
                        <a:t>(ვაჟა-ფშაველას </a:t>
                      </a:r>
                      <a:r>
                        <a:rPr lang="ka-GE" sz="1600" u="none" strike="noStrike" dirty="0">
                          <a:effectLst/>
                        </a:rPr>
                        <a:t>გამზირი №27ბ)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6,343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ვაკე-საბურთალო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№14 შერეული 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დიდი დიღომი, ი. პეტრიწის ქ.</a:t>
                      </a:r>
                      <a:r>
                        <a:rPr lang="en-US" sz="1600" u="none" strike="noStrike" dirty="0">
                          <a:effectLst/>
                        </a:rPr>
                        <a:t>N11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17,113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</a:t>
                      </a:r>
                      <a:r>
                        <a:rPr lang="ka-GE" sz="1600" u="none" strike="noStrike" dirty="0" smtClean="0">
                          <a:effectLst/>
                        </a:rPr>
                        <a:t>ქ</a:t>
                      </a:r>
                      <a:r>
                        <a:rPr lang="ka-GE" sz="1600" u="none" strike="noStrike" dirty="0">
                          <a:effectLst/>
                        </a:rPr>
                        <a:t>. თბილისის </a:t>
                      </a:r>
                      <a:r>
                        <a:rPr lang="ka-GE" sz="1600" u="none" strike="noStrike" dirty="0" smtClean="0">
                          <a:effectLst/>
                        </a:rPr>
                        <a:t>№14 შერეული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 smtClean="0">
                          <a:effectLst/>
                        </a:rPr>
                        <a:t>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ვაშლიჯვარი, 14–ბ კორპ. </a:t>
                      </a:r>
                      <a:r>
                        <a:rPr lang="en-US" sz="1600" u="none" strike="noStrike" dirty="0">
                          <a:effectLst/>
                        </a:rPr>
                        <a:t>I </a:t>
                      </a:r>
                      <a:r>
                        <a:rPr lang="ka-GE" sz="1600" u="none" strike="noStrike" dirty="0">
                          <a:effectLst/>
                        </a:rPr>
                        <a:t>სართული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4,442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3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/>
              <a:t>განსახილველი </a:t>
            </a:r>
            <a:r>
              <a:rPr lang="ka-GE" sz="3200" b="1" dirty="0" smtClean="0"/>
              <a:t>საკითხი - </a:t>
            </a:r>
            <a:r>
              <a:rPr lang="ka-GE" sz="3200" b="1" dirty="0"/>
              <a:t>პროგრამაში მონაწილეობისთვის რეკომენდაციები</a:t>
            </a:r>
            <a:r>
              <a:rPr lang="ka-GE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398380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საქველმოქმედო ორგანიზაციების პჯდ დაწესებულებები</a:t>
            </a:r>
            <a:endParaRPr lang="ka-GE" b="1" dirty="0" smtClean="0"/>
          </a:p>
          <a:p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817728"/>
              </p:ext>
            </p:extLst>
          </p:nvPr>
        </p:nvGraphicFramePr>
        <p:xfrm>
          <a:off x="718930" y="2130426"/>
          <a:ext cx="10515600" cy="261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ავადმყოფთა მომსახურე სასულიერო პირთა ორდენის (კამილიელების) ფილიალი საქართველოში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ანაპის 414,დივიზიის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7,178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ააიპ ბერძნული სამედიცინო ფონდი "ჰიპოკრატე"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ნინოშვილის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12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5"/>
            <a:ext cx="10515600" cy="50951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803134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სტრატეგიული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09555"/>
              </p:ext>
            </p:extLst>
          </p:nvPr>
        </p:nvGraphicFramePr>
        <p:xfrm>
          <a:off x="212034" y="1230379"/>
          <a:ext cx="11754682" cy="530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№1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ე.ბეჟანიშვილის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10,477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MEDHOUSE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გლდანი, მე-3 მკრ, მ.აბაშიძის #7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10,188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ბავშვთა და მოზრდილთა ჯანმრთელობის ცენტრი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ბუაჩიძის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სამკურნალო-პროფილაქტიკური ცენტრი პირველი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ხუდადოვის №10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8,106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4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გურამიშვილის გამზ.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N9.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7,065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  № 21 ბავშვთა პოლიკლინიკა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თბილისი,დიღმის მას.მე-5 კვარტ.მე-5-ა კორპ.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7,007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ვაკე-საბურთალო</a:t>
                      </a: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,,პრემიუმ მედსერვისი"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ი. ჭავჭავაძის გამზ.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N33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10,126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"ქ. თბ.მოზრდილთა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  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ვაჟა-ფშაველას გამზირი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კლინიკა ნიუმედი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მარიჯანის ქ. №4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8,599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ჯანმრთელობის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ალ. ყაზბეგის გამზირი №14ბ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7,664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190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1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Sylfaen" panose="010A0502050306030303" pitchFamily="18" charset="0"/>
              </a:rPr>
              <a:t>ს</a:t>
            </a:r>
            <a:r>
              <a:rPr lang="ka-GE" b="1" dirty="0" smtClean="0">
                <a:latin typeface="Sylfaen" panose="010A0502050306030303" pitchFamily="18" charset="0"/>
              </a:rPr>
              <a:t>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73464"/>
              </p:ext>
            </p:extLst>
          </p:nvPr>
        </p:nvGraphicFramePr>
        <p:xfrm>
          <a:off x="480390" y="1724920"/>
          <a:ext cx="11476384" cy="399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"სამკურნალო-სადიაგნოსტიკო ცენტრი სამგორი მედი"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კახეთის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11,526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292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 საოჯახო მედიცინის ცენტრი ისანი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ქ.თბილისი,იუნკერთა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თბილისის სამკურნალო-პროფილაქტიკური ცენტრი-ძველი 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ავლაბარი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ფაღავას №25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8,529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ძველი თბილისი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ბიჯი უნიმედი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ქ.თბილისი,რუსთავის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12,982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"კლინიკა ვაკეში"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ზაქარია ფალიაშვილის ქ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N85/24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12,591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პოლიკლინიკა ვერე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ლ.ქიაჩელის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N18-20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12,415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851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ylfaen" panose="010A0502050306030303" pitchFamily="18" charset="0"/>
              </a:rPr>
              <a:t>ს</a:t>
            </a:r>
            <a:r>
              <a:rPr lang="ka-GE" b="1" dirty="0"/>
              <a:t>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41571"/>
              </p:ext>
            </p:extLst>
          </p:nvPr>
        </p:nvGraphicFramePr>
        <p:xfrm>
          <a:off x="480390" y="1724920"/>
          <a:ext cx="11476384" cy="313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ბათუმი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ს.ს."საზღვაო ჰოსპიტალი"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ბათუმი, მელიქიშვილის ქუჩა #102 ბ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11,727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17,037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მეზღვაურთა სამედიცინო ცენტრი-2010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ქ.ბათუმი, ტაბიძის ქ.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ქუთაისი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ქუთაისის ბავშვთა და მოზრდილთა №4 სამკურნალო-დიაგნოსტიკური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 მესხის ქ.№5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10,637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2,678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"ქუთაისის მოზრდილთა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ჩხობაძის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9,571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1,391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86435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b="1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39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 და რეგისტრირებული მოსახლეობა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39282"/>
              </p:ext>
            </p:extLst>
          </p:nvPr>
        </p:nvGraphicFramePr>
        <p:xfrm>
          <a:off x="357805" y="1825625"/>
          <a:ext cx="9700596" cy="325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7294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რეგისტრირებული მოსახლეობა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 პჯდ-ების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პჯდ-ში რეგისტრირებული მოსახლეობა</a:t>
                      </a:r>
                      <a:endParaRPr lang="ka-G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რეგისტრი-რებულების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906,765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227,436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187,979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163,366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1,445,597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1,266,723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3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37548"/>
              </p:ext>
            </p:extLst>
          </p:nvPr>
        </p:nvGraphicFramePr>
        <p:xfrm>
          <a:off x="357805" y="1825625"/>
          <a:ext cx="11463133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&gt;13000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დაბები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IDP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გეოგრა-ფიული </a:t>
                      </a:r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განაწილება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ორი ლოკაცია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საქველ-მოქმედო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&gt;7000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სელექცია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76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30" y="431152"/>
            <a:ext cx="8289106" cy="5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პჯდ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48396" y="2325956"/>
            <a:ext cx="2310998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</a:t>
                </a:r>
                <a:r>
                  <a:rPr lang="ka-GE" sz="1600" b="1" kern="1200" dirty="0" smtClean="0"/>
                  <a:t>ნოემბერი 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</a:t>
                </a:r>
                <a:r>
                  <a:rPr lang="ka-GE" sz="1600" b="1" kern="1200" dirty="0" smtClean="0"/>
                  <a:t>კრიტერიუმები</a:t>
                </a:r>
                <a:endParaRPr lang="ka-GE" sz="1600" b="1" kern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921198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</a:t>
                </a:r>
                <a:r>
                  <a:rPr lang="ka-GE" sz="1600" b="1" kern="1200" dirty="0" smtClean="0"/>
                  <a:t>მაისი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თბილისში, ქუთაისში და ბათუმში პჯდ მომსახურების მიმწოდებელი </a:t>
                </a:r>
                <a:r>
                  <a:rPr lang="ka-GE" sz="1600" b="1" kern="1200" dirty="0"/>
                  <a:t>- </a:t>
                </a:r>
                <a:endParaRPr lang="ka-GE" sz="1600" b="1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რეგისტრირებული მოსარგებლე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08" y="439047"/>
            <a:ext cx="8316843" cy="57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05" y="285441"/>
            <a:ext cx="11015037" cy="1401844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latin typeface="Sylfaen" panose="010A0502050306030303" pitchFamily="18" charset="0"/>
              </a:rPr>
              <a:t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</a:t>
            </a:r>
            <a:r>
              <a:rPr lang="ka-GE" sz="3200" b="1" dirty="0" smtClean="0">
                <a:latin typeface="Sylfaen" panose="010A0502050306030303" pitchFamily="18" charset="0"/>
              </a:rPr>
              <a:t>კრიტერიუმები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84249"/>
            <a:ext cx="11237976" cy="310896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პირველი </a:t>
            </a:r>
            <a:r>
              <a:rPr lang="en-US" sz="2400" b="1" dirty="0" err="1" smtClean="0">
                <a:latin typeface="Sylfaen" panose="010A0502050306030303" pitchFamily="18" charset="0"/>
              </a:rPr>
              <a:t>მაისი</a:t>
            </a:r>
            <a:r>
              <a:rPr lang="ka-GE" sz="2400" b="1" dirty="0" smtClean="0">
                <a:latin typeface="Sylfaen" panose="010A0502050306030303" pitchFamily="18" charset="0"/>
              </a:rPr>
              <a:t>დან </a:t>
            </a:r>
            <a:r>
              <a:rPr lang="en-US" sz="2400" b="1" dirty="0" smtClean="0">
                <a:latin typeface="Sylfaen" panose="010A0502050306030303" pitchFamily="18" charset="0"/>
              </a:rPr>
              <a:t>ქ</a:t>
            </a:r>
            <a:r>
              <a:rPr lang="en-US" sz="2400" b="1" dirty="0">
                <a:latin typeface="Sylfaen" panose="010A0502050306030303" pitchFamily="18" charset="0"/>
              </a:rPr>
              <a:t>. </a:t>
            </a:r>
            <a:r>
              <a:rPr lang="en-US" sz="2400" b="1" dirty="0" err="1">
                <a:latin typeface="Sylfaen" panose="010A0502050306030303" pitchFamily="18" charset="0"/>
              </a:rPr>
              <a:t>თბილისში</a:t>
            </a:r>
            <a:r>
              <a:rPr lang="en-US" sz="2400" b="1" dirty="0">
                <a:latin typeface="Sylfaen" panose="010A0502050306030303" pitchFamily="18" charset="0"/>
              </a:rPr>
              <a:t>, ქ. </a:t>
            </a:r>
            <a:r>
              <a:rPr lang="en-US" sz="2400" b="1" dirty="0" err="1">
                <a:latin typeface="Sylfaen" panose="010A0502050306030303" pitchFamily="18" charset="0"/>
              </a:rPr>
              <a:t>ბათუმსა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და</a:t>
            </a:r>
            <a:r>
              <a:rPr lang="en-US" sz="2400" b="1" dirty="0">
                <a:latin typeface="Sylfaen" panose="010A0502050306030303" pitchFamily="18" charset="0"/>
              </a:rPr>
              <a:t> ქ. </a:t>
            </a:r>
            <a:r>
              <a:rPr lang="en-US" sz="2400" b="1" dirty="0" err="1">
                <a:latin typeface="Sylfaen" panose="010A0502050306030303" pitchFamily="18" charset="0"/>
              </a:rPr>
              <a:t>ქუთაისში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გეგმური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მიმწოდებელი</a:t>
            </a:r>
            <a:r>
              <a:rPr lang="ka-GE" sz="2400" b="1" dirty="0">
                <a:latin typeface="Sylfaen" panose="010A0502050306030303" pitchFamily="18" charset="0"/>
              </a:rPr>
              <a:t>:</a:t>
            </a:r>
            <a:endParaRPr lang="ka-GE" sz="2400" b="1" dirty="0" smtClean="0">
              <a:latin typeface="Sylfaen" panose="010A0502050306030303" pitchFamily="18" charset="0"/>
            </a:endParaRP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რეგისტრირებული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კონტინგენტი </a:t>
            </a:r>
            <a:r>
              <a:rPr lang="ka-GE" sz="2400" u="sng" dirty="0" smtClean="0">
                <a:latin typeface="Sylfaen" panose="010A0502050306030303" pitchFamily="18" charset="0"/>
              </a:rPr>
              <a:t>&gt;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13,000 </a:t>
            </a:r>
            <a:r>
              <a:rPr lang="en-US" sz="2400" dirty="0" smtClean="0">
                <a:latin typeface="Sylfaen" panose="010A0502050306030303" pitchFamily="18" charset="0"/>
              </a:rPr>
              <a:t>(</a:t>
            </a:r>
            <a:r>
              <a:rPr lang="en-US" sz="2400" dirty="0" err="1">
                <a:latin typeface="Sylfaen" panose="010A0502050306030303" pitchFamily="18" charset="0"/>
              </a:rPr>
              <a:t>ძირითადი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კონტინგენტი</a:t>
            </a:r>
            <a:r>
              <a:rPr lang="ka-GE" sz="2400" dirty="0" smtClean="0">
                <a:latin typeface="Sylfaen" panose="010A0502050306030303" pitchFamily="18" charset="0"/>
              </a:rPr>
              <a:t>)</a:t>
            </a: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უზრუნველყო</a:t>
            </a:r>
            <a:r>
              <a:rPr lang="ka-GE" sz="2400" dirty="0">
                <a:latin typeface="Sylfaen" panose="010A0502050306030303" pitchFamily="18" charset="0"/>
              </a:rPr>
              <a:t>ფ</a:t>
            </a:r>
            <a:r>
              <a:rPr lang="en-US" sz="2400" dirty="0">
                <a:latin typeface="Sylfaen" panose="010A0502050306030303" pitchFamily="18" charset="0"/>
              </a:rPr>
              <a:t>ს </a:t>
            </a:r>
            <a:r>
              <a:rPr lang="en-US" sz="2400" dirty="0" err="1" smtClean="0">
                <a:latin typeface="Sylfaen" panose="010A0502050306030303" pitchFamily="18" charset="0"/>
              </a:rPr>
              <a:t>გათვალისწინებულ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კლინიკო-ლაბორატორიულ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კვლევებს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ადგილზე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ბიოლოგიური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მასალის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ნიმუშების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აღება</a:t>
            </a:r>
            <a:r>
              <a:rPr lang="ka-GE" sz="2400" dirty="0" smtClean="0">
                <a:latin typeface="Sylfaen" panose="010A0502050306030303" pitchFamily="18" charset="0"/>
              </a:rPr>
              <a:t>ს, </a:t>
            </a:r>
            <a:r>
              <a:rPr lang="en-US" sz="2400" dirty="0" err="1" smtClean="0">
                <a:latin typeface="Sylfaen" panose="010A0502050306030303" pitchFamily="18" charset="0"/>
              </a:rPr>
              <a:t>ტრანსპორტირებას</a:t>
            </a:r>
            <a:r>
              <a:rPr lang="ka-GE" sz="2400" dirty="0" smtClean="0">
                <a:latin typeface="Sylfaen" panose="010A0502050306030303" pitchFamily="18" charset="0"/>
              </a:rPr>
              <a:t> და </a:t>
            </a:r>
            <a:r>
              <a:rPr lang="en-US" sz="2400" dirty="0" err="1" smtClean="0">
                <a:latin typeface="Sylfaen" panose="010A0502050306030303" pitchFamily="18" charset="0"/>
              </a:rPr>
              <a:t>პასუხების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უკან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დაბრუნებას</a:t>
            </a:r>
            <a:endParaRPr lang="ka-GE" sz="2400" dirty="0" smtClean="0">
              <a:latin typeface="Sylfaen" panose="010A0502050306030303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საქართველოს მთავრობის 2020 წ. იანვრის N15 დადგენილება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კრიტერიუმი (2)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536192"/>
            <a:ext cx="10637302" cy="479145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გამონაკლისი</a:t>
            </a:r>
            <a:r>
              <a:rPr lang="en-US" sz="2600" b="1" dirty="0" smtClean="0">
                <a:latin typeface="Sylfaen" panose="010A0502050306030303" pitchFamily="18" charset="0"/>
              </a:rPr>
              <a:t>:</a:t>
            </a:r>
            <a:endParaRPr lang="en-US" sz="2600" b="1" dirty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ქალაქებ</a:t>
            </a:r>
            <a:r>
              <a:rPr lang="ka-GE" sz="2600" dirty="0" smtClean="0">
                <a:latin typeface="Sylfaen" panose="010A0502050306030303" pitchFamily="18" charset="0"/>
              </a:rPr>
              <a:t>ს მიკუთვნებულ </a:t>
            </a:r>
            <a:r>
              <a:rPr lang="en-US" sz="2600" dirty="0" err="1" smtClean="0">
                <a:latin typeface="Sylfaen" panose="010A0502050306030303" pitchFamily="18" charset="0"/>
              </a:rPr>
              <a:t>დაბებსა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სოფლებში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მდებარე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სამედიცინო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იძულებით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პირთა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საოჯახო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ცენტრებ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</a:p>
          <a:p>
            <a:pPr lvl="1" algn="just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გეოგრაფიული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 smtClean="0">
                <a:latin typeface="Sylfaen" panose="010A0502050306030303" pitchFamily="18" charset="0"/>
              </a:rPr>
              <a:t>სამედიცინო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  <a:r>
              <a:rPr lang="en-US" sz="2600" dirty="0" smtClean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ჩამონათვალი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განისაზღვრება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მინისტრის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სამართლებრივი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აქტით</a:t>
            </a:r>
            <a:r>
              <a:rPr lang="ka-GE" sz="2600" dirty="0" smtClean="0">
                <a:latin typeface="Sylfaen" panose="010A0502050306030303" pitchFamily="18" charset="0"/>
              </a:rPr>
              <a:t> </a:t>
            </a:r>
            <a:endParaRPr lang="ka-GE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მიმწოდებელი დაწესებულებების ვალდებულებები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56233"/>
            <a:ext cx="11237976" cy="41147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მიწოდება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ხორციელდება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პჯდ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გუნდის</a:t>
            </a:r>
            <a:r>
              <a:rPr lang="en-US" sz="2400" dirty="0">
                <a:latin typeface="Sylfaen" panose="010A0502050306030303" pitchFamily="18" charset="0"/>
              </a:rPr>
              <a:t> (</a:t>
            </a:r>
            <a:r>
              <a:rPr lang="en-US" sz="2400" dirty="0" err="1">
                <a:latin typeface="Sylfaen" panose="010A0502050306030303" pitchFamily="18" charset="0"/>
              </a:rPr>
              <a:t>ოჯახის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უბნის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ექთანი</a:t>
            </a:r>
            <a:r>
              <a:rPr lang="en-US" sz="2400" dirty="0">
                <a:latin typeface="Sylfaen" panose="010A0502050306030303" pitchFamily="18" charset="0"/>
              </a:rPr>
              <a:t>) </a:t>
            </a:r>
            <a:r>
              <a:rPr lang="en-US" sz="2400" dirty="0" err="1" smtClean="0">
                <a:latin typeface="Sylfaen" panose="010A0502050306030303" pitchFamily="18" charset="0"/>
              </a:rPr>
              <a:t>მეშვეობით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ka-GE" sz="2400" dirty="0" smtClean="0">
                <a:latin typeface="Sylfaen" panose="010A0502050306030303" pitchFamily="18" charset="0"/>
              </a:rPr>
              <a:t>ერთ </a:t>
            </a: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გუნდთან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მიმაგრებული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საერთო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რაოდენობა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u="sng" dirty="0" smtClean="0">
                <a:latin typeface="Sylfaen" panose="010A0502050306030303" pitchFamily="18" charset="0"/>
              </a:rPr>
              <a:t>&lt;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2,500 </a:t>
            </a:r>
            <a:r>
              <a:rPr lang="en-US" sz="2400" dirty="0" err="1" smtClean="0">
                <a:latin typeface="Sylfaen" panose="010A0502050306030303" pitchFamily="18" charset="0"/>
              </a:rPr>
              <a:t>მოსახლ</a:t>
            </a:r>
            <a:r>
              <a:rPr lang="ka-GE" sz="2400" dirty="0" smtClean="0">
                <a:latin typeface="Sylfaen" panose="010A0502050306030303" pitchFamily="18" charset="0"/>
              </a:rPr>
              <a:t>ე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მონაწილეობა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პრევენციულ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სკრინინგის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პროგრამებში</a:t>
            </a:r>
            <a:r>
              <a:rPr lang="en-US" sz="2400" dirty="0">
                <a:latin typeface="Sylfaen" panose="010A0502050306030303" pitchFamily="18" charset="0"/>
              </a:rPr>
              <a:t> (მ. შ., C </a:t>
            </a:r>
            <a:r>
              <a:rPr lang="en-US" sz="2400" dirty="0" err="1">
                <a:latin typeface="Sylfaen" panose="010A0502050306030303" pitchFamily="18" charset="0"/>
              </a:rPr>
              <a:t>ჰეპატიტი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ტუბერკულოზი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აივ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შიდსი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იმუნიზაცია</a:t>
            </a:r>
            <a:r>
              <a:rPr lang="en-US" sz="2400" dirty="0" smtClean="0">
                <a:latin typeface="Sylfaen" panose="010A0502050306030303" pitchFamily="18" charset="0"/>
              </a:rPr>
              <a:t>)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ოჯახის</a:t>
            </a:r>
            <a:r>
              <a:rPr lang="en-US" sz="2400" dirty="0" smtClean="0">
                <a:latin typeface="Sylfaen" panose="010A0502050306030303" pitchFamily="18" charset="0"/>
              </a:rPr>
              <a:t>/</a:t>
            </a:r>
            <a:r>
              <a:rPr lang="en-US" sz="2400" dirty="0" err="1" smtClean="0">
                <a:latin typeface="Sylfaen" panose="010A0502050306030303" pitchFamily="18" charset="0"/>
              </a:rPr>
              <a:t>უბნის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ჩართულობ</a:t>
            </a:r>
            <a:r>
              <a:rPr lang="ka-GE" sz="2400" dirty="0" smtClean="0">
                <a:latin typeface="Sylfaen" panose="010A0502050306030303" pitchFamily="18" charset="0"/>
              </a:rPr>
              <a:t>ის უზრუნველყოფა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უწყვეტი</a:t>
            </a:r>
            <a:r>
              <a:rPr lang="en-US" sz="2400" dirty="0">
                <a:latin typeface="Sylfaen" panose="010A0502050306030303" pitchFamily="18" charset="0"/>
              </a:rPr>
              <a:t> სამედიცინო </a:t>
            </a:r>
            <a:r>
              <a:rPr lang="en-US" sz="2400" dirty="0" err="1">
                <a:latin typeface="Sylfaen" panose="010A0502050306030303" pitchFamily="18" charset="0"/>
              </a:rPr>
              <a:t>განათლების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სისტემაში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3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(1)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მომსახურების მიმწოდებლებმა 1</a:t>
            </a:r>
            <a:r>
              <a:rPr lang="ka-GE" dirty="0" smtClean="0"/>
              <a:t> აპრილამდე სმს-ში წარადგინეს </a:t>
            </a:r>
            <a:r>
              <a:rPr lang="ka-GE" dirty="0"/>
              <a:t>ინფორმაცია სპეციალური კითხვარის შესაბამისად</a:t>
            </a:r>
            <a:r>
              <a:rPr lang="ka-GE" dirty="0" smtClean="0"/>
              <a:t>, გეგმური ამბულატორიის კომპონენტში მონაწილეობის სურვილის თაობაზე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1 მაისამდე შეიზღუდა </a:t>
            </a:r>
            <a:r>
              <a:rPr lang="ka-GE" dirty="0" smtClean="0"/>
              <a:t>(ერთეული გამონაკლისების გათვალისწინებით):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en-US" dirty="0"/>
              <a:t>7</a:t>
            </a:r>
            <a:r>
              <a:rPr lang="ka-GE" dirty="0"/>
              <a:t>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და შემოდინება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ka-GE" dirty="0"/>
              <a:t>13,000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დაწესებულებებში ახალი </a:t>
            </a:r>
            <a:r>
              <a:rPr lang="ka-GE" dirty="0">
                <a:latin typeface="+mj-lt"/>
              </a:rPr>
              <a:t>მოსარგებლეების რეგისტრაცია </a:t>
            </a:r>
            <a:r>
              <a:rPr lang="ka-GE" dirty="0" smtClean="0">
                <a:latin typeface="+mj-lt"/>
              </a:rPr>
              <a:t>ხდება მკაცრი აღრიცხვის დოკუმენტით</a:t>
            </a:r>
            <a:endParaRPr lang="ka-GE" dirty="0">
              <a:latin typeface="+mj-lt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იმ დაწესებულებებში რეგისტრირებული პირები, </a:t>
            </a:r>
            <a:r>
              <a:rPr lang="ka-GE" dirty="0">
                <a:latin typeface="+mj-lt"/>
              </a:rPr>
              <a:t>რომლებიც </a:t>
            </a:r>
            <a:r>
              <a:rPr lang="ka-GE" b="1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0 </a:t>
            </a:r>
            <a:r>
              <a:rPr lang="ka-GE" b="1" dirty="0" smtClean="0">
                <a:latin typeface="+mj-lt"/>
              </a:rPr>
              <a:t>აპრილის </a:t>
            </a:r>
            <a:r>
              <a:rPr lang="ka-GE" dirty="0" smtClean="0">
                <a:latin typeface="+mj-lt"/>
              </a:rPr>
              <a:t>მდგომარეობით </a:t>
            </a:r>
            <a:r>
              <a:rPr lang="ka-GE" dirty="0">
                <a:latin typeface="+mj-lt"/>
              </a:rPr>
              <a:t>ვერ აკმაყოფილებენ </a:t>
            </a:r>
            <a:r>
              <a:rPr lang="ka-GE" dirty="0" smtClean="0">
                <a:latin typeface="+mj-lt"/>
              </a:rPr>
              <a:t>სელექციის პირობებს,  ავტომატურად  გადამაგრება </a:t>
            </a:r>
            <a:r>
              <a:rPr lang="ka-GE" dirty="0">
                <a:latin typeface="+mj-lt"/>
              </a:rPr>
              <a:t>გეოგრაფიულად ახლოს მყოფ </a:t>
            </a:r>
            <a:r>
              <a:rPr lang="ka-GE" dirty="0" smtClean="0">
                <a:latin typeface="+mj-lt"/>
              </a:rPr>
              <a:t>დაწესებულებებში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ბენეფიციარს </a:t>
            </a:r>
            <a:r>
              <a:rPr lang="ka-GE" b="1" dirty="0">
                <a:latin typeface="+mj-lt"/>
              </a:rPr>
              <a:t>2 თვის შემდეგ </a:t>
            </a:r>
            <a:r>
              <a:rPr lang="ka-GE" dirty="0" smtClean="0">
                <a:latin typeface="+mj-lt"/>
              </a:rPr>
              <a:t>მიეცემა სასურველი გეგმური </a:t>
            </a:r>
            <a:r>
              <a:rPr lang="ka-GE" dirty="0">
                <a:latin typeface="+mj-lt"/>
              </a:rPr>
              <a:t>ამბულატორიული მომსახურების </a:t>
            </a:r>
            <a:r>
              <a:rPr lang="ka-GE" dirty="0" smtClean="0">
                <a:latin typeface="+mj-lt"/>
              </a:rPr>
              <a:t>მიმწოდებელი დაწესებულბის თავისუფალი არჩევანის უფლება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/>
              <a:t>გეგმური ამბულატორიული მომსახურებისათვის სააგენტოს მიერ გადამაგრებული ახალი მოსარგებლეების რეგისტრაცია 1 ნოემბრამდე დაწესებულებებს არ მოეთხოვებათ  მკაცრი აღრიცხვის დოკუმენტით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6" y="365126"/>
            <a:ext cx="10515600" cy="787814"/>
          </a:xfrm>
        </p:spPr>
        <p:txBody>
          <a:bodyPr>
            <a:normAutofit/>
          </a:bodyPr>
          <a:lstStyle/>
          <a:p>
            <a:r>
              <a:rPr lang="ka-GE" sz="3200" b="1" dirty="0"/>
              <a:t>პჯდ მომსახურება </a:t>
            </a:r>
            <a:r>
              <a:rPr lang="ka-GE" sz="3200" b="1" dirty="0" smtClean="0"/>
              <a:t>თბილისში</a:t>
            </a:r>
            <a:r>
              <a:rPr lang="ka-GE" sz="3200" b="1" dirty="0"/>
              <a:t>, </a:t>
            </a:r>
            <a:r>
              <a:rPr lang="ka-GE" sz="3200" b="1" dirty="0" smtClean="0"/>
              <a:t>ბათუმსა დაქუთაისში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33312"/>
              </p:ext>
            </p:extLst>
          </p:nvPr>
        </p:nvGraphicFramePr>
        <p:xfrm>
          <a:off x="212037" y="1567808"/>
          <a:ext cx="1163540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86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პჯდ #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რეგისტრირებული </a:t>
                      </a:r>
                      <a:r>
                        <a:rPr lang="ka-GE" sz="1400" baseline="0" dirty="0" smtClean="0">
                          <a:solidFill>
                            <a:schemeClr val="bg1"/>
                          </a:solidFill>
                        </a:rPr>
                        <a:t>სულ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&lt;5000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5,000-7000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7,000-10,000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10,000-13,000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&gt;13,000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სულ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მ.შ. ძირი-თადი</a:t>
                      </a:r>
                      <a:r>
                        <a:rPr lang="ka-GE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თბილისი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1,024,645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90,731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8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48,719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97,642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123,061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28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664,492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გლდანი-ნაძალადევი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288,684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288,134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15,782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6,802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31,178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30,714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203,658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დიდუბე-ჩუღურეთი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147,084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146,879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11,356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18,316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7,007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11,994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98,206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ვაკე - საბურთალო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220,112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219,479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28,043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26,278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10,126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155,032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ისანი - სამგორი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262,720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260,741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24,672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13,166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33,179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32,239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157,485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მთაწმინდა-კრწანისი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111,582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109,412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10,878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10,435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37,988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50,111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ბათუმი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227,436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175,716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6,948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11,727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149,566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ქუთაისი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13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187,979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167,667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2,895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5,475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9,571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10,637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139,089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სულ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 anchor="b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14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1,445,597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1,368,028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65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100,574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9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54,194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14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114,688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145,425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 40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953,147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0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92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/>
              <a:t>ქალაქებს მიკუთვნებულ დაბებში და სოფლებში მდებარე სამედიცინო დაწესებულებები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9877"/>
              </p:ext>
            </p:extLst>
          </p:nvPr>
        </p:nvGraphicFramePr>
        <p:xfrm>
          <a:off x="838200" y="2620756"/>
          <a:ext cx="10515600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"დასტაქარი"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ქ. თბილისი, სოფ. დიღომი, დიდგორის ქ №75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1,9</a:t>
                      </a:r>
                      <a:r>
                        <a:rPr lang="ka-GE" sz="1600" u="none" strike="noStrike" dirty="0" smtClean="0">
                          <a:effectLst/>
                        </a:rPr>
                        <a:t>69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 წყნეთის საექიმო ამბულატორია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წყნეთი.სტალინის ქ. 27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3,460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"კოჯრის საექიმო  ამბულატორია"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დაბა კოჯორი, ტაბიძის #7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2,370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სამედიცინო ამბულატორია „ფონიჭალა“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თბილისი, სოფ. ფონიჭალა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</a:t>
                      </a:r>
                      <a:r>
                        <a:rPr lang="ka-GE" sz="1600" u="none" strike="noStrike" dirty="0" smtClean="0">
                          <a:effectLst/>
                        </a:rPr>
                        <a:t>416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2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1569</Words>
  <Application>Microsoft Office PowerPoint</Application>
  <PresentationFormat>Widescreen</PresentationFormat>
  <Paragraphs>508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BPG Banner ExtraSquare Caps</vt:lpstr>
      <vt:lpstr>Calibri</vt:lpstr>
      <vt:lpstr>Calibri Light</vt:lpstr>
      <vt:lpstr>Sylfaen</vt:lpstr>
      <vt:lpstr>Wingdings</vt:lpstr>
      <vt:lpstr>Office Theme</vt:lpstr>
      <vt:lpstr>გეგმური ამბულატორიული სერვისების განვითარების მიმართულებები  2020 წლის 30 აპრილი </vt:lpstr>
      <vt:lpstr>პჯდ სერვისების განვითარების ტენდენციები </vt:lpstr>
      <vt:lpstr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კრიტერიუმები</vt:lpstr>
      <vt:lpstr>სელექციის კრიტერიუმი (2) </vt:lpstr>
      <vt:lpstr>მიმწოდებელი დაწესებულებების ვალდებულებები </vt:lpstr>
      <vt:lpstr>პროცესი და განსაზღვრული ვადები (1)</vt:lpstr>
      <vt:lpstr>პროცესი და განსაზღვრული ვადები (2)</vt:lpstr>
      <vt:lpstr>პჯდ მომსახურება თბილისში, ბათუმსა დაქუთაისში</vt:lpstr>
      <vt:lpstr>ქალაქებს მიკუთვნებულ დაბებში და სოფლებში მდებარე სამედიცინო დაწესებულებები</vt:lpstr>
      <vt:lpstr>იძულებით გადაადგილებულ პირთა საოჯახო მედიცინის ცენტრები</vt:lpstr>
      <vt:lpstr>განსახილველი საკითხი - პროგრამაში მონაწილეობისთვის რეკომენდაციები </vt:lpstr>
      <vt:lpstr>დადგენილების ამოქმედებამდე ორ ლოკაციაზე არსებული დაწესებულებები</vt:lpstr>
      <vt:lpstr>განსახილველი საკითხი - პროგრამაში მონაწილეობისთვის რეკომენდაციები </vt:lpstr>
      <vt:lpstr>განსახილველი საკითხი - პროგრამაში მონაწილეობისთვის რეკომენდაციები </vt:lpstr>
      <vt:lpstr>განსახილველი საკითხი - პროგრამაში მონაწილეობისთვის რეკომენდაციები </vt:lpstr>
      <vt:lpstr>გამონაკლისი 6</vt:lpstr>
      <vt:lpstr>სელექსიის კრიტერიუმებით შერჩეული პჯდ დაწესებულებები და რეგისტრირებული მოსახლეობა</vt:lpstr>
      <vt:lpstr>სელექსიის კრიტერიუმებით შერჩეული პჯდ დაწესებულებები</vt:lpstr>
      <vt:lpstr>PowerPoint Presentation</vt:lpstr>
      <vt:lpstr>PowerPoint Presentation</vt:lpstr>
      <vt:lpstr>PowerPoint Presentation</vt:lpstr>
      <vt:lpstr>მადლობა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Lela Tsotsoria</cp:lastModifiedBy>
  <cp:revision>53</cp:revision>
  <dcterms:created xsi:type="dcterms:W3CDTF">2019-11-12T13:34:34Z</dcterms:created>
  <dcterms:modified xsi:type="dcterms:W3CDTF">2020-04-30T17:38:35Z</dcterms:modified>
</cp:coreProperties>
</file>